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9" r:id="rId7"/>
    <p:sldId id="280" r:id="rId8"/>
    <p:sldId id="262" r:id="rId9"/>
    <p:sldId id="275" r:id="rId10"/>
    <p:sldId id="276" r:id="rId11"/>
    <p:sldId id="281" r:id="rId12"/>
    <p:sldId id="277" r:id="rId13"/>
    <p:sldId id="263" r:id="rId14"/>
    <p:sldId id="278" r:id="rId15"/>
    <p:sldId id="282" r:id="rId16"/>
    <p:sldId id="265" r:id="rId17"/>
    <p:sldId id="26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3" r:id="rId28"/>
    <p:sldId id="259" r:id="rId29"/>
    <p:sldId id="284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912" y="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26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04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23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6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79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48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73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44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8B2C-766D-43B1-98C7-EF221BE92340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37E4-00A4-4DBE-BB43-ACAB45FFC3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4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0270" y="648637"/>
            <a:ext cx="9144000" cy="1499651"/>
          </a:xfrm>
        </p:spPr>
        <p:txBody>
          <a:bodyPr>
            <a:normAutofit/>
          </a:bodyPr>
          <a:lstStyle/>
          <a:p>
            <a:r>
              <a:rPr lang="de-DE" sz="4500" b="1" dirty="0" smtClean="0"/>
              <a:t>Au­to­no­mes Ler­nen als As­pekt von Schul­ent­wick­lung</a:t>
            </a:r>
            <a:endParaRPr lang="de-DE" sz="45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0270" y="2148288"/>
            <a:ext cx="9144000" cy="848776"/>
          </a:xfrm>
        </p:spPr>
        <p:txBody>
          <a:bodyPr/>
          <a:lstStyle/>
          <a:p>
            <a:r>
              <a:rPr lang="de-DE" dirty="0" smtClean="0"/>
              <a:t>Am Bsp. des Fremd­spra­chen­un­ter­richts und der </a:t>
            </a:r>
            <a:r>
              <a:rPr lang="de-DE" dirty="0" err="1" smtClean="0"/>
              <a:t>Au­to­no­mous</a:t>
            </a:r>
            <a:r>
              <a:rPr lang="de-DE" dirty="0" smtClean="0"/>
              <a:t> Lan­guage Lear­ning Me­tho­de (ALL) in der Se­kun­dar­stu­fe II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3214573"/>
            <a:ext cx="35242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b="1" dirty="0" smtClean="0"/>
              <a:t>5. Drei psychologische Grundbedürfnisse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21288" cy="435133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Nochmal: „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…“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Gruppen von 3-4 Personen bilden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15 Minuten zu folgenden Themen diskutieren: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84" y="1523656"/>
            <a:ext cx="3646583" cy="45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 a) </a:t>
            </a:r>
            <a:r>
              <a:rPr lang="de-DE" b="1" dirty="0" err="1" smtClean="0"/>
              <a:t>Would</a:t>
            </a:r>
            <a:r>
              <a:rPr lang="de-DE" b="1" dirty="0" smtClean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rather</a:t>
            </a:r>
            <a:r>
              <a:rPr lang="de-DE" b="1" dirty="0"/>
              <a:t> …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467773"/>
              </p:ext>
            </p:extLst>
          </p:nvPr>
        </p:nvGraphicFramePr>
        <p:xfrm>
          <a:off x="1024569" y="1690688"/>
          <a:ext cx="10245686" cy="4599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515">
                  <a:extLst>
                    <a:ext uri="{9D8B030D-6E8A-4147-A177-3AD203B41FA5}">
                      <a16:colId xmlns:a16="http://schemas.microsoft.com/office/drawing/2014/main" val="908890322"/>
                    </a:ext>
                  </a:extLst>
                </a:gridCol>
                <a:gridCol w="908262">
                  <a:extLst>
                    <a:ext uri="{9D8B030D-6E8A-4147-A177-3AD203B41FA5}">
                      <a16:colId xmlns:a16="http://schemas.microsoft.com/office/drawing/2014/main" val="813895362"/>
                    </a:ext>
                  </a:extLst>
                </a:gridCol>
                <a:gridCol w="4695909">
                  <a:extLst>
                    <a:ext uri="{9D8B030D-6E8A-4147-A177-3AD203B41FA5}">
                      <a16:colId xmlns:a16="http://schemas.microsoft.com/office/drawing/2014/main" val="1923396278"/>
                    </a:ext>
                  </a:extLst>
                </a:gridCol>
              </a:tblGrid>
              <a:tr h="15333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sit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still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minutes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have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your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tell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what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do/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think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produce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do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something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that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are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really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interested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in?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74611"/>
                  </a:ext>
                </a:extLst>
              </a:tr>
              <a:tr h="15333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on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your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own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on a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certain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in a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group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02451"/>
                  </a:ext>
                </a:extLst>
              </a:tr>
              <a:tr h="15333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experience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learning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foreign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something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i="1" u="sng" dirty="0" err="1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de-DE" sz="2300" dirty="0" err="1">
                          <a:solidFill>
                            <a:schemeClr val="tx1"/>
                          </a:solidFill>
                          <a:effectLst/>
                        </a:rPr>
                        <a:t>well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something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that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i="1" u="sng" dirty="0" err="1">
                          <a:solidFill>
                            <a:schemeClr val="tx1"/>
                          </a:solidFill>
                          <a:effectLst/>
                        </a:rPr>
                        <a:t>cannot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well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endParaRPr lang="de-DE" sz="23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300" b="1" dirty="0" err="1" smtClean="0">
                          <a:solidFill>
                            <a:schemeClr val="tx1"/>
                          </a:solidFill>
                          <a:effectLst/>
                        </a:rPr>
                        <a:t>What</a:t>
                      </a:r>
                      <a:r>
                        <a:rPr lang="de-DE" sz="23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would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motivate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300" b="1" dirty="0" err="1">
                          <a:solidFill>
                            <a:schemeClr val="tx1"/>
                          </a:solidFill>
                          <a:effectLst/>
                        </a:rPr>
                        <a:t>more</a:t>
                      </a:r>
                      <a:r>
                        <a:rPr lang="de-DE" sz="23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1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b="1" dirty="0" smtClean="0"/>
              <a:t>5. Drei psychologische Grundbedürfnisse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48289"/>
            <a:ext cx="10211718" cy="4028674"/>
          </a:xfrm>
        </p:spPr>
        <p:txBody>
          <a:bodyPr>
            <a:normAutofit/>
          </a:bodyPr>
          <a:lstStyle/>
          <a:p>
            <a:r>
              <a:rPr lang="de-DE" sz="3200" dirty="0" smtClean="0"/>
              <a:t>Autonomie erleben</a:t>
            </a:r>
          </a:p>
          <a:p>
            <a:endParaRPr lang="de-DE" sz="3200" dirty="0" smtClean="0"/>
          </a:p>
          <a:p>
            <a:endParaRPr lang="de-DE" sz="3200" dirty="0"/>
          </a:p>
          <a:p>
            <a:r>
              <a:rPr lang="de-DE" sz="3200" dirty="0" smtClean="0"/>
              <a:t>Kompetenz erleben</a:t>
            </a:r>
          </a:p>
          <a:p>
            <a:endParaRPr lang="de-DE" sz="3200" dirty="0"/>
          </a:p>
          <a:p>
            <a:endParaRPr lang="de-DE" sz="3200" dirty="0" smtClean="0"/>
          </a:p>
          <a:p>
            <a:r>
              <a:rPr lang="de-DE" sz="3200" dirty="0" smtClean="0"/>
              <a:t>soziale Eingebundenheit erleben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736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804377" cy="1325563"/>
          </a:xfrm>
        </p:spPr>
        <p:txBody>
          <a:bodyPr>
            <a:noAutofit/>
          </a:bodyPr>
          <a:lstStyle/>
          <a:p>
            <a:r>
              <a:rPr lang="de-DE" b="1" dirty="0" smtClean="0"/>
              <a:t>6. </a:t>
            </a:r>
            <a:r>
              <a:rPr lang="de-DE" b="1" dirty="0" err="1" smtClean="0"/>
              <a:t>Autonomous</a:t>
            </a:r>
            <a:r>
              <a:rPr lang="de-DE" b="1" dirty="0" smtClean="0"/>
              <a:t> Language Learning (ALL) oder Language </a:t>
            </a:r>
            <a:r>
              <a:rPr lang="de-DE" b="1" dirty="0" err="1" smtClean="0"/>
              <a:t>Learner</a:t>
            </a:r>
            <a:r>
              <a:rPr lang="de-DE" b="1" dirty="0" smtClean="0"/>
              <a:t> </a:t>
            </a:r>
            <a:r>
              <a:rPr lang="de-DE" b="1" dirty="0" err="1" smtClean="0"/>
              <a:t>Autonomy</a:t>
            </a:r>
            <a:r>
              <a:rPr lang="de-DE" b="1" dirty="0" smtClean="0"/>
              <a:t> (LLA)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838199" y="1891726"/>
            <a:ext cx="10376972" cy="4351338"/>
          </a:xfrm>
        </p:spPr>
        <p:txBody>
          <a:bodyPr/>
          <a:lstStyle/>
          <a:p>
            <a:r>
              <a:rPr lang="de-DE" dirty="0" smtClean="0"/>
              <a:t>Pioniere zur Selbstlernkompetenz im Fremdsprachenunterricht:</a:t>
            </a:r>
          </a:p>
          <a:p>
            <a:pPr lvl="1"/>
            <a:r>
              <a:rPr lang="de-DE" dirty="0" smtClean="0"/>
              <a:t>Henri </a:t>
            </a:r>
            <a:r>
              <a:rPr lang="de-DE" dirty="0" err="1" smtClean="0"/>
              <a:t>Holec</a:t>
            </a:r>
            <a:r>
              <a:rPr lang="de-DE" dirty="0" smtClean="0"/>
              <a:t> (1981) der „Vater“ der Lernerautonomie“</a:t>
            </a:r>
          </a:p>
          <a:p>
            <a:pPr lvl="1"/>
            <a:r>
              <a:rPr lang="de-DE" dirty="0"/>
              <a:t>Leni </a:t>
            </a:r>
            <a:r>
              <a:rPr lang="de-DE" dirty="0" smtClean="0"/>
              <a:t>Dam, David Little, Lienhard </a:t>
            </a:r>
            <a:r>
              <a:rPr lang="de-DE" dirty="0" err="1" smtClean="0"/>
              <a:t>Legenhausen</a:t>
            </a:r>
            <a:r>
              <a:rPr lang="de-DE" dirty="0" smtClean="0"/>
              <a:t> (2017)</a:t>
            </a:r>
          </a:p>
          <a:p>
            <a:pPr lvl="1"/>
            <a:endParaRPr lang="de-DE" dirty="0"/>
          </a:p>
          <a:p>
            <a:r>
              <a:rPr lang="de-DE" dirty="0" smtClean="0"/>
              <a:t>Autonomie ist wesentlicher Motor</a:t>
            </a:r>
          </a:p>
          <a:p>
            <a:r>
              <a:rPr lang="de-DE" dirty="0"/>
              <a:t>Selbstständigkeit, Selbststeuerung, Selbstorganisation und metakognitive </a:t>
            </a:r>
            <a:r>
              <a:rPr lang="de-DE" dirty="0" smtClean="0"/>
              <a:t>Strategien (-&gt; Logbuch)</a:t>
            </a:r>
          </a:p>
          <a:p>
            <a:r>
              <a:rPr lang="de-DE" dirty="0" smtClean="0"/>
              <a:t>Verantwortung für das eigene Lernen übernehmen</a:t>
            </a:r>
          </a:p>
          <a:p>
            <a:r>
              <a:rPr lang="de-DE" dirty="0" smtClean="0"/>
              <a:t>Lehrkraft ist </a:t>
            </a:r>
            <a:r>
              <a:rPr lang="de-DE" dirty="0" err="1" smtClean="0"/>
              <a:t>Lernbegleiter:in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2561" cy="1325563"/>
          </a:xfrm>
        </p:spPr>
        <p:txBody>
          <a:bodyPr/>
          <a:lstStyle/>
          <a:p>
            <a:r>
              <a:rPr lang="de-DE" b="1" dirty="0" smtClean="0"/>
              <a:t>7. „Freiräume brauchen Struktur: </a:t>
            </a:r>
            <a:r>
              <a:rPr lang="de-DE" b="1" dirty="0" err="1" smtClean="0"/>
              <a:t>Scaffolding</a:t>
            </a:r>
            <a:r>
              <a:rPr lang="de-DE" b="1" dirty="0" smtClean="0"/>
              <a:t>! </a:t>
            </a:r>
            <a:endParaRPr lang="de-DE" sz="2000" b="1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9422" y="1690688"/>
            <a:ext cx="9093155" cy="47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5954" cy="1325563"/>
          </a:xfrm>
        </p:spPr>
        <p:txBody>
          <a:bodyPr>
            <a:normAutofit/>
          </a:bodyPr>
          <a:lstStyle/>
          <a:p>
            <a:r>
              <a:rPr lang="de-DE" b="1" dirty="0"/>
              <a:t>7</a:t>
            </a:r>
            <a:r>
              <a:rPr lang="de-DE" b="1" dirty="0" smtClean="0"/>
              <a:t>. „Freiräume brauchen Struktur: </a:t>
            </a:r>
            <a:r>
              <a:rPr lang="de-DE" b="1" dirty="0" err="1" smtClean="0"/>
              <a:t>Scaffolding</a:t>
            </a:r>
            <a:r>
              <a:rPr lang="de-DE" b="1" dirty="0" smtClean="0"/>
              <a:t>! 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838200" y="1814608"/>
            <a:ext cx="10365954" cy="4351338"/>
          </a:xfrm>
        </p:spPr>
        <p:txBody>
          <a:bodyPr/>
          <a:lstStyle/>
          <a:p>
            <a:r>
              <a:rPr lang="de-DE" dirty="0" smtClean="0"/>
              <a:t>Die Aufgabe der Lehrkraft ist es die Struktur zu bieten, innerhalb derer die Lernenden </a:t>
            </a:r>
            <a:r>
              <a:rPr lang="de-DE" b="1" dirty="0" smtClean="0"/>
              <a:t>Autonomie erleben </a:t>
            </a:r>
            <a:r>
              <a:rPr lang="de-DE" dirty="0" smtClean="0"/>
              <a:t>können.</a:t>
            </a:r>
          </a:p>
          <a:p>
            <a:r>
              <a:rPr lang="de-DE" dirty="0" err="1" smtClean="0"/>
              <a:t>Scaffolding</a:t>
            </a:r>
            <a:r>
              <a:rPr lang="de-DE" dirty="0" smtClean="0"/>
              <a:t> gibt die Struktur für das a</a:t>
            </a:r>
            <a:r>
              <a:rPr lang="de-DE" sz="2800" dirty="0" smtClean="0"/>
              <a:t>ktive Entwickeln und Aneignen von Fähigkeiten durch:</a:t>
            </a:r>
          </a:p>
          <a:p>
            <a:pPr lvl="1"/>
            <a:r>
              <a:rPr lang="de-DE" sz="2800" dirty="0" smtClean="0"/>
              <a:t>Richtlinien (Qualitätsanforderung)</a:t>
            </a:r>
          </a:p>
          <a:p>
            <a:pPr lvl="1"/>
            <a:r>
              <a:rPr lang="de-DE" sz="2800" dirty="0" smtClean="0"/>
              <a:t>Material, Tools</a:t>
            </a:r>
          </a:p>
          <a:p>
            <a:pPr lvl="1"/>
            <a:r>
              <a:rPr lang="de-DE" sz="2800" dirty="0" smtClean="0"/>
              <a:t>Beratung, falls erforderlich</a:t>
            </a:r>
          </a:p>
          <a:p>
            <a:pPr lvl="1"/>
            <a:r>
              <a:rPr lang="de-DE" sz="2800" dirty="0" smtClean="0"/>
              <a:t>Schaffung von Verbindlichkeit</a:t>
            </a:r>
          </a:p>
          <a:p>
            <a:pPr lvl="1"/>
            <a:r>
              <a:rPr lang="de-DE" sz="2800" dirty="0" smtClean="0"/>
              <a:t>„Nichtstun ist keine Option!“</a:t>
            </a:r>
          </a:p>
          <a:p>
            <a:pPr lvl="1"/>
            <a:endParaRPr lang="de-DE" sz="2800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2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Gruppe trägt mögliche Produktarten zusammen</a:t>
            </a:r>
          </a:p>
          <a:p>
            <a:endParaRPr lang="de-DE" dirty="0"/>
          </a:p>
        </p:txBody>
      </p:sp>
      <p:pic>
        <p:nvPicPr>
          <p:cNvPr id="8" name="Inhaltsplatzhalter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517" r="6113"/>
          <a:stretch/>
        </p:blipFill>
        <p:spPr>
          <a:xfrm>
            <a:off x="7357730" y="1418263"/>
            <a:ext cx="3200400" cy="5364676"/>
          </a:xfrm>
        </p:spPr>
      </p:pic>
    </p:spTree>
    <p:extLst>
      <p:ext uri="{BB962C8B-B14F-4D97-AF65-F5344CB8AC3E}">
        <p14:creationId xmlns:p14="http://schemas.microsoft.com/office/powerpoint/2010/main" val="34499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11962"/>
            <a:ext cx="10515600" cy="1325563"/>
          </a:xfrm>
        </p:spPr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Themen der Kapitel 5 bis 8 im aktuellen Kursbuch dienen als Themenrahmen</a:t>
            </a:r>
          </a:p>
          <a:p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493" r="5796" b="14893"/>
          <a:stretch/>
        </p:blipFill>
        <p:spPr>
          <a:xfrm>
            <a:off x="6934360" y="1701450"/>
            <a:ext cx="3772626" cy="45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Es werden Projektgruppen gebildet und Themen sowie Produkte gewählt</a:t>
            </a:r>
          </a:p>
          <a:p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3983" r="7098" b="22161"/>
          <a:stretch/>
        </p:blipFill>
        <p:spPr>
          <a:xfrm>
            <a:off x="7017488" y="1305097"/>
            <a:ext cx="4336312" cy="5119848"/>
          </a:xfrm>
        </p:spPr>
      </p:pic>
    </p:spTree>
    <p:extLst>
      <p:ext uri="{BB962C8B-B14F-4D97-AF65-F5344CB8AC3E}">
        <p14:creationId xmlns:p14="http://schemas.microsoft.com/office/powerpoint/2010/main" val="526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Dauer des Projekts wird festgelegt</a:t>
            </a:r>
          </a:p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2271" r="1565" b="2432"/>
          <a:stretch/>
        </p:blipFill>
        <p:spPr>
          <a:xfrm>
            <a:off x="7081284" y="1458741"/>
            <a:ext cx="3572539" cy="5048154"/>
          </a:xfrm>
        </p:spPr>
      </p:pic>
    </p:spTree>
    <p:extLst>
      <p:ext uri="{BB962C8B-B14F-4D97-AF65-F5344CB8AC3E}">
        <p14:creationId xmlns:p14="http://schemas.microsoft.com/office/powerpoint/2010/main" val="1383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03722"/>
            <a:ext cx="9144000" cy="772538"/>
          </a:xfrm>
        </p:spPr>
        <p:txBody>
          <a:bodyPr>
            <a:normAutofit/>
          </a:bodyPr>
          <a:lstStyle/>
          <a:p>
            <a:pPr algn="l"/>
            <a:r>
              <a:rPr lang="de-DE" sz="4500" b="1" dirty="0" err="1" smtClean="0"/>
              <a:t>Workshopinhalt</a:t>
            </a:r>
            <a:r>
              <a:rPr lang="de-DE" sz="4500" dirty="0" smtClean="0"/>
              <a:t>:</a:t>
            </a:r>
            <a:endParaRPr lang="de-DE" sz="45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21176" y="1566909"/>
            <a:ext cx="9349648" cy="480083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Einführung Eva Schneider: Montessori Schule Hannover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Warm-up-Übung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klassischer Fremdsprachenunterricht: Mikrodidaktik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Selbstbestimmungstheorie/Motivationstheorie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Drei psychologische Grundbedürfnisse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de-DE" dirty="0" smtClean="0"/>
              <a:t>Gruppenarbeit und Austausch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err="1" smtClean="0"/>
              <a:t>Autonomous</a:t>
            </a:r>
            <a:r>
              <a:rPr lang="de-DE" dirty="0" smtClean="0"/>
              <a:t> Language Learning (ALL oder LLA)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„Freiräume brauchen Struktur“: </a:t>
            </a:r>
            <a:r>
              <a:rPr lang="de-DE" dirty="0" err="1" smtClean="0"/>
              <a:t>Scaffolding</a:t>
            </a:r>
            <a:endParaRPr lang="de-DE" dirty="0" smtClean="0"/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ALL in der Praxis: Jahrgang 11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Letzte Hinweise und Fragenrunde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0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benötigten Materialien werden ermittelt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1539"/>
          <a:stretch/>
        </p:blipFill>
        <p:spPr>
          <a:xfrm>
            <a:off x="7028121" y="1690688"/>
            <a:ext cx="3466214" cy="4802788"/>
          </a:xfrm>
        </p:spPr>
      </p:pic>
    </p:spTree>
    <p:extLst>
      <p:ext uri="{BB962C8B-B14F-4D97-AF65-F5344CB8AC3E}">
        <p14:creationId xmlns:p14="http://schemas.microsoft.com/office/powerpoint/2010/main" val="7138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Kleingruppen beginnen zu arbeiten</a:t>
            </a:r>
          </a:p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5953"/>
            <a:ext cx="5181600" cy="3890682"/>
          </a:xfrm>
        </p:spPr>
      </p:pic>
    </p:spTree>
    <p:extLst>
      <p:ext uri="{BB962C8B-B14F-4D97-AF65-F5344CB8AC3E}">
        <p14:creationId xmlns:p14="http://schemas.microsoft.com/office/powerpoint/2010/main" val="6867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12265" cy="4351338"/>
          </a:xfrm>
        </p:spPr>
        <p:txBody>
          <a:bodyPr/>
          <a:lstStyle/>
          <a:p>
            <a:r>
              <a:rPr lang="de-DE" dirty="0" smtClean="0"/>
              <a:t>Alle Poster zum Projekt hängen immer für alle zugänglich und sichtbar an einer Stellwand.</a:t>
            </a:r>
          </a:p>
          <a:p>
            <a:r>
              <a:rPr lang="de-DE" dirty="0" smtClean="0"/>
              <a:t>Zusätzlich fotografiere ich sie ab und stelle sie im Kurs-Team ein. </a:t>
            </a:r>
          </a:p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6515" r="1211" b="2134"/>
          <a:stretch/>
        </p:blipFill>
        <p:spPr>
          <a:xfrm>
            <a:off x="6879265" y="1392864"/>
            <a:ext cx="4338083" cy="5394435"/>
          </a:xfrm>
        </p:spPr>
      </p:pic>
    </p:spTree>
    <p:extLst>
      <p:ext uri="{BB962C8B-B14F-4D97-AF65-F5344CB8AC3E}">
        <p14:creationId xmlns:p14="http://schemas.microsoft.com/office/powerpoint/2010/main" val="23490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935665" y="1690688"/>
            <a:ext cx="10418135" cy="4486275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Poster über Reiseempfehlungen für einen Urlaub in den Niederlanden</a:t>
            </a:r>
            <a:endParaRPr lang="de-DE" dirty="0"/>
          </a:p>
          <a:p>
            <a:r>
              <a:rPr lang="de-DE" dirty="0" smtClean="0"/>
              <a:t>Video über einen Restaurantbesuch</a:t>
            </a:r>
          </a:p>
          <a:p>
            <a:r>
              <a:rPr lang="de-DE" dirty="0" smtClean="0"/>
              <a:t>Kartenspiel zu Familienbeziehungen</a:t>
            </a:r>
          </a:p>
          <a:p>
            <a:r>
              <a:rPr lang="de-DE" dirty="0" smtClean="0"/>
              <a:t>Comic zu Familienbeziehungen mit Schwerpunkt Hochzeit</a:t>
            </a:r>
          </a:p>
          <a:p>
            <a:r>
              <a:rPr lang="de-DE" dirty="0" smtClean="0"/>
              <a:t>Video „Wetterbericht“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9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85" y="1825625"/>
            <a:ext cx="3267267" cy="4351338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66" y="1825625"/>
            <a:ext cx="3267267" cy="4351338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48" y="1841524"/>
            <a:ext cx="3255330" cy="433543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10385" y="6327799"/>
            <a:ext cx="1032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war einfach?			Was war schwierig?	            Wieviel NL hast Du gesprochen?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67" y="1825625"/>
            <a:ext cx="2929034" cy="3900880"/>
          </a:xfrm>
        </p:spPr>
      </p:pic>
      <p:pic>
        <p:nvPicPr>
          <p:cNvPr id="12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09" y="1825625"/>
            <a:ext cx="2798342" cy="3893242"/>
          </a:xfrm>
        </p:spPr>
      </p:pic>
      <p:pic>
        <p:nvPicPr>
          <p:cNvPr id="13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1" y="1825625"/>
            <a:ext cx="2902560" cy="3865622"/>
          </a:xfrm>
        </p:spPr>
      </p:pic>
      <p:sp>
        <p:nvSpPr>
          <p:cNvPr id="6" name="Textfeld 5"/>
          <p:cNvSpPr txBox="1"/>
          <p:nvPr/>
        </p:nvSpPr>
        <p:spPr>
          <a:xfrm>
            <a:off x="1338167" y="5861442"/>
            <a:ext cx="26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Wieviel NL hast Du </a:t>
            </a:r>
            <a:r>
              <a:rPr lang="de-DE" dirty="0" smtClean="0"/>
              <a:t>geschrieben/gesprochen?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78810" y="5861442"/>
            <a:ext cx="2798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der Präsentation: Idee, schwierig/einfach, Probleme, was gebraucht?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9791" y="5826184"/>
            <a:ext cx="35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Evaluation: gelernt? gut gelungen? Herausforderung? beim nächsten Mal anders machen?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6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8. ALL in der Praxis: Jahrgang 11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099014" cy="4351338"/>
          </a:xfrm>
        </p:spPr>
        <p:txBody>
          <a:bodyPr/>
          <a:lstStyle/>
          <a:p>
            <a:r>
              <a:rPr lang="de-DE" dirty="0" smtClean="0"/>
              <a:t>Was ist der nächste Schritt?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selbstgestellte Hausaufgabe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Verbindlichkeit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Logbucharbeit zur Vertiefung, Wortschatzarbeit und zur Dokumentation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Differenzierung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0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9. Letzte Hinweise und Fragenrunde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10908" cy="4351338"/>
          </a:xfrm>
        </p:spPr>
        <p:txBody>
          <a:bodyPr>
            <a:normAutofit lnSpcReduction="10000"/>
          </a:bodyPr>
          <a:lstStyle/>
          <a:p>
            <a:pPr lvl="1"/>
            <a:endParaRPr lang="de-DE" dirty="0"/>
          </a:p>
          <a:p>
            <a:pPr lvl="1"/>
            <a:r>
              <a:rPr lang="de-DE" dirty="0" smtClean="0"/>
              <a:t>Die Präsentation gibt es als QR-Code-Link noch 1 Woche auf </a:t>
            </a:r>
            <a:r>
              <a:rPr lang="de-DE" dirty="0" err="1" smtClean="0"/>
              <a:t>Filemail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Es gibt ein Handout, entweder auf Papier oder als QR-Code-Link auf </a:t>
            </a:r>
            <a:r>
              <a:rPr lang="de-DE" dirty="0" err="1" smtClean="0"/>
              <a:t>Filemail</a:t>
            </a:r>
            <a:r>
              <a:rPr lang="de-DE" dirty="0" smtClean="0"/>
              <a:t> (1 Woche abrufbar)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Die Schülerinnen beantworten gerne Fragen und zeigen ihre Logbücher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3" y="1825625"/>
            <a:ext cx="4818665" cy="4351338"/>
          </a:xfrm>
        </p:spPr>
      </p:pic>
    </p:spTree>
    <p:extLst>
      <p:ext uri="{BB962C8B-B14F-4D97-AF65-F5344CB8AC3E}">
        <p14:creationId xmlns:p14="http://schemas.microsoft.com/office/powerpoint/2010/main" val="4437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Filemail-Link zum Download des Handouts: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Filemail-Link zum Download der sechs Mini-Theorien der SDT (Ryan/</a:t>
            </a:r>
            <a:r>
              <a:rPr lang="de-DE" dirty="0" err="1" smtClean="0"/>
              <a:t>Deci</a:t>
            </a:r>
            <a:r>
              <a:rPr lang="de-DE" dirty="0" smtClean="0"/>
              <a:t>):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038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2. Warm-up-Übung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…</a:t>
            </a:r>
          </a:p>
          <a:p>
            <a:endParaRPr lang="de-DE" dirty="0" smtClean="0"/>
          </a:p>
          <a:p>
            <a:r>
              <a:rPr lang="de-DE" dirty="0" smtClean="0"/>
              <a:t>Zou je </a:t>
            </a:r>
            <a:r>
              <a:rPr lang="de-DE" dirty="0" err="1" smtClean="0"/>
              <a:t>liever</a:t>
            </a:r>
            <a:r>
              <a:rPr lang="de-DE" dirty="0" smtClean="0"/>
              <a:t> …</a:t>
            </a:r>
          </a:p>
          <a:p>
            <a:endParaRPr lang="de-DE" dirty="0" smtClean="0"/>
          </a:p>
          <a:p>
            <a:r>
              <a:rPr lang="de-DE" dirty="0" err="1" smtClean="0"/>
              <a:t>Préfèrerais</a:t>
            </a:r>
            <a:r>
              <a:rPr lang="de-DE" dirty="0" smtClean="0"/>
              <a:t>-tu …</a:t>
            </a:r>
          </a:p>
          <a:p>
            <a:endParaRPr lang="de-DE" dirty="0" smtClean="0"/>
          </a:p>
          <a:p>
            <a:r>
              <a:rPr lang="de-DE" dirty="0"/>
              <a:t>¿</a:t>
            </a:r>
            <a:r>
              <a:rPr lang="de-DE" dirty="0" err="1"/>
              <a:t>Preferiría</a:t>
            </a:r>
            <a:r>
              <a:rPr lang="de-DE" dirty="0"/>
              <a:t> </a:t>
            </a:r>
            <a:r>
              <a:rPr lang="de-DE" dirty="0" smtClean="0"/>
              <a:t>…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307" y="1428750"/>
            <a:ext cx="3495560" cy="43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0359" cy="1325563"/>
          </a:xfrm>
        </p:spPr>
        <p:txBody>
          <a:bodyPr>
            <a:normAutofit/>
          </a:bodyPr>
          <a:lstStyle/>
          <a:p>
            <a:r>
              <a:rPr lang="de-DE" b="1" dirty="0" smtClean="0"/>
              <a:t>3. Fremdsprachenunterricht: Mikrodidaktik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So sieht der klassische Fremdsprachenunterricht aus: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5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1" y="308472"/>
            <a:ext cx="4426081" cy="6462253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47" y="198304"/>
            <a:ext cx="4388958" cy="65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3. Fremdsprachenunterricht: Mikrodidaktik</a:t>
            </a:r>
            <a:endParaRPr lang="de-DE" b="1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838200" y="1690688"/>
            <a:ext cx="9749010" cy="435133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/>
              <a:t>D</a:t>
            </a:r>
            <a:r>
              <a:rPr lang="de-DE" dirty="0" smtClean="0"/>
              <a:t>ie Lernenden sind hundertprozentig fremdbestimmt.</a:t>
            </a:r>
          </a:p>
          <a:p>
            <a:r>
              <a:rPr lang="de-DE" dirty="0" smtClean="0"/>
              <a:t>Lehrkraft und Kursbuch führen sehr kleinschrittig durch ein bis ins kleinste Detail durchgeplantes didaktisches Konzept.</a:t>
            </a:r>
          </a:p>
          <a:p>
            <a:r>
              <a:rPr lang="de-DE" dirty="0" smtClean="0"/>
              <a:t>Alle </a:t>
            </a:r>
            <a:r>
              <a:rPr lang="de-DE" dirty="0" err="1" smtClean="0"/>
              <a:t>SuS</a:t>
            </a:r>
            <a:r>
              <a:rPr lang="de-DE" dirty="0" smtClean="0"/>
              <a:t> lernen im gleichen Tempo die gleichen Inhalte mit dem gleichen Ziel auf eine Klausur hin, die zum für alle gleichen Zeitpunkt geschrieben wird.</a:t>
            </a:r>
          </a:p>
          <a:p>
            <a:r>
              <a:rPr lang="de-DE" dirty="0" smtClean="0"/>
              <a:t>Freiheiten sind nur in sehr engem Rahmen möglich und beschränken sich zumeist auf „Differenzierung“.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447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3. Fremdsprachenunterricht: Mikrodidaktik</a:t>
            </a:r>
            <a:endParaRPr lang="de-DE" b="1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63" y="1582499"/>
            <a:ext cx="8262650" cy="5137014"/>
          </a:xfrm>
        </p:spPr>
      </p:pic>
    </p:spTree>
    <p:extLst>
      <p:ext uri="{BB962C8B-B14F-4D97-AF65-F5344CB8AC3E}">
        <p14:creationId xmlns:p14="http://schemas.microsoft.com/office/powerpoint/2010/main" val="27251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9053" y="387158"/>
            <a:ext cx="11019163" cy="1325563"/>
          </a:xfrm>
        </p:spPr>
        <p:txBody>
          <a:bodyPr>
            <a:normAutofit/>
          </a:bodyPr>
          <a:lstStyle/>
          <a:p>
            <a:r>
              <a:rPr lang="de-DE" b="1" dirty="0" smtClean="0"/>
              <a:t>4. Selbstbestimmungstheorie/Motivationstheorie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97308" cy="4351338"/>
          </a:xfrm>
        </p:spPr>
        <p:txBody>
          <a:bodyPr/>
          <a:lstStyle/>
          <a:p>
            <a:r>
              <a:rPr lang="de-DE" i="1" dirty="0" err="1" smtClean="0"/>
              <a:t>Self</a:t>
            </a:r>
            <a:r>
              <a:rPr lang="de-DE" i="1" dirty="0" smtClean="0"/>
              <a:t>-Determination </a:t>
            </a:r>
            <a:r>
              <a:rPr lang="de-DE" i="1" dirty="0" err="1" smtClean="0"/>
              <a:t>Theory</a:t>
            </a:r>
            <a:r>
              <a:rPr lang="de-DE" dirty="0" smtClean="0"/>
              <a:t>, von Richard M. Ryan und Edward L. </a:t>
            </a:r>
            <a:r>
              <a:rPr lang="de-DE" dirty="0" err="1" smtClean="0"/>
              <a:t>Deci</a:t>
            </a:r>
            <a:r>
              <a:rPr lang="de-DE" dirty="0" smtClean="0"/>
              <a:t> konzipiert und stetig weiterentwickelt (2000, 2008, 2017) </a:t>
            </a:r>
          </a:p>
          <a:p>
            <a:r>
              <a:rPr lang="de-DE" dirty="0"/>
              <a:t>u</a:t>
            </a:r>
            <a:r>
              <a:rPr lang="de-DE" dirty="0" smtClean="0"/>
              <a:t>ntersucht persönliche Entwicklung, Lernen, Motivation und Wohlbefinden</a:t>
            </a:r>
          </a:p>
          <a:p>
            <a:r>
              <a:rPr lang="de-DE" dirty="0" smtClean="0"/>
              <a:t>identifiziert Motivation als Kernelement</a:t>
            </a:r>
          </a:p>
          <a:p>
            <a:r>
              <a:rPr lang="de-DE" dirty="0" smtClean="0"/>
              <a:t>gibt Empfehlungen zu günstigen Lernumgebungen</a:t>
            </a:r>
          </a:p>
          <a:p>
            <a:r>
              <a:rPr lang="de-DE" dirty="0"/>
              <a:t>i</a:t>
            </a:r>
            <a:r>
              <a:rPr lang="de-DE" dirty="0" smtClean="0"/>
              <a:t>ntegriert sechs „Mini-Theorien“ </a:t>
            </a:r>
          </a:p>
          <a:p>
            <a:r>
              <a:rPr lang="de-DE" dirty="0" smtClean="0"/>
              <a:t>stimmt in Kernpunkten mit der ALL-Methode überein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4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945" y="365125"/>
            <a:ext cx="11149069" cy="1325563"/>
          </a:xfrm>
        </p:spPr>
        <p:txBody>
          <a:bodyPr>
            <a:normAutofit/>
          </a:bodyPr>
          <a:lstStyle/>
          <a:p>
            <a:r>
              <a:rPr lang="de-DE" b="1" dirty="0" smtClean="0"/>
              <a:t>4. Selbstbestimmungstheorie/Motivationstheorie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94" y="1443210"/>
            <a:ext cx="9584675" cy="5414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Breitbild</PresentationFormat>
  <Paragraphs>146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</vt:lpstr>
      <vt:lpstr>Au­to­no­mes Ler­nen als As­pekt von Schul­ent­wick­lung</vt:lpstr>
      <vt:lpstr>Workshopinhalt:</vt:lpstr>
      <vt:lpstr>2. Warm-up-Übung</vt:lpstr>
      <vt:lpstr>3. Fremdsprachenunterricht: Mikrodidaktik</vt:lpstr>
      <vt:lpstr>PowerPoint-Präsentation</vt:lpstr>
      <vt:lpstr>3. Fremdsprachenunterricht: Mikrodidaktik</vt:lpstr>
      <vt:lpstr>3. Fremdsprachenunterricht: Mikrodidaktik</vt:lpstr>
      <vt:lpstr>4. Selbstbestimmungstheorie/Motivationstheorie</vt:lpstr>
      <vt:lpstr>4. Selbstbestimmungstheorie/Motivationstheorie</vt:lpstr>
      <vt:lpstr> 5. Drei psychologische Grundbedürfnisse</vt:lpstr>
      <vt:lpstr>5 a) Would you rather …</vt:lpstr>
      <vt:lpstr> 5. Drei psychologische Grundbedürfnisse</vt:lpstr>
      <vt:lpstr>6. Autonomous Language Learning (ALL) oder Language Learner Autonomy (LLA)</vt:lpstr>
      <vt:lpstr>7. „Freiräume brauchen Struktur: Scaffolding! </vt:lpstr>
      <vt:lpstr>7. „Freiräume brauchen Struktur: Scaffolding! 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8. ALL in der Praxis: Jahrgang 11</vt:lpstr>
      <vt:lpstr>9. Letzte Hinweise und Fragenrunde</vt:lpstr>
      <vt:lpstr>Filemail-Link zum Download des Handouts:</vt:lpstr>
      <vt:lpstr>Filemail-Link zum Download der sechs Mini-Theorien der SDT (Ryan/Deci):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Au­to­no­mes Ler­nen als As­pekt von Schul­ent­wick­lung</dc:title>
  <dc:creator>Katrin Bosse</dc:creator>
  <cp:lastModifiedBy>Katrin Bosse</cp:lastModifiedBy>
  <cp:revision>36</cp:revision>
  <dcterms:created xsi:type="dcterms:W3CDTF">2025-06-29T13:57:26Z</dcterms:created>
  <dcterms:modified xsi:type="dcterms:W3CDTF">2025-06-30T04:53:00Z</dcterms:modified>
</cp:coreProperties>
</file>